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pptx" ContentType="application/vnd.openxmlformats-officedocument.presentationml.presentation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6" r:id="rId3"/>
    <p:sldId id="267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76A84-29F2-40DE-96D8-0CE6811DDFB0}" type="datetimeFigureOut">
              <a:rPr lang="en-GB" smtClean="0"/>
              <a:t>13/10/2014</a:t>
            </a:fld>
            <a:endParaRPr lang="en-GB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B6761-6553-4DDA-82B4-F675A6DE1469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76A84-29F2-40DE-96D8-0CE6811DDFB0}" type="datetimeFigureOut">
              <a:rPr lang="en-GB" smtClean="0"/>
              <a:t>13/10/2014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B6761-6553-4DDA-82B4-F675A6DE1469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76A84-29F2-40DE-96D8-0CE6811DDFB0}" type="datetimeFigureOut">
              <a:rPr lang="en-GB" smtClean="0"/>
              <a:t>13/10/2014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B6761-6553-4DDA-82B4-F675A6DE1469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76A84-29F2-40DE-96D8-0CE6811DDFB0}" type="datetimeFigureOut">
              <a:rPr lang="en-GB" smtClean="0"/>
              <a:t>13/10/2014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B6761-6553-4DDA-82B4-F675A6DE1469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76A84-29F2-40DE-96D8-0CE6811DDFB0}" type="datetimeFigureOut">
              <a:rPr lang="en-GB" smtClean="0"/>
              <a:t>13/10/2014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F3B6761-6553-4DDA-82B4-F675A6DE1469}" type="slidenum">
              <a:rPr lang="en-GB" smtClean="0"/>
              <a:t>‹#›</a:t>
            </a:fld>
            <a:endParaRPr lang="en-GB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76A84-29F2-40DE-96D8-0CE6811DDFB0}" type="datetimeFigureOut">
              <a:rPr lang="en-GB" smtClean="0"/>
              <a:t>13/10/2014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B6761-6553-4DDA-82B4-F675A6DE1469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76A84-29F2-40DE-96D8-0CE6811DDFB0}" type="datetimeFigureOut">
              <a:rPr lang="en-GB" smtClean="0"/>
              <a:t>13/10/2014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B6761-6553-4DDA-82B4-F675A6DE1469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76A84-29F2-40DE-96D8-0CE6811DDFB0}" type="datetimeFigureOut">
              <a:rPr lang="en-GB" smtClean="0"/>
              <a:t>13/10/2014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B6761-6553-4DDA-82B4-F675A6DE1469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76A84-29F2-40DE-96D8-0CE6811DDFB0}" type="datetimeFigureOut">
              <a:rPr lang="en-GB" smtClean="0"/>
              <a:t>13/10/2014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B6761-6553-4DDA-82B4-F675A6DE1469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76A84-29F2-40DE-96D8-0CE6811DDFB0}" type="datetimeFigureOut">
              <a:rPr lang="en-GB" smtClean="0"/>
              <a:t>13/10/2014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B6761-6553-4DDA-82B4-F675A6DE1469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76A84-29F2-40DE-96D8-0CE6811DDFB0}" type="datetimeFigureOut">
              <a:rPr lang="en-GB" smtClean="0"/>
              <a:t>13/10/2014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B6761-6553-4DDA-82B4-F675A6DE1469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676A84-29F2-40DE-96D8-0CE6811DDFB0}" type="datetimeFigureOut">
              <a:rPr lang="en-GB" smtClean="0"/>
              <a:t>13/10/2014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F3B6761-6553-4DDA-82B4-F675A6DE1469}" type="slidenum">
              <a:rPr lang="en-GB" smtClean="0"/>
              <a:t>‹#›</a:t>
            </a:fld>
            <a:endParaRPr lang="en-GB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ll/>
    <p:sndAc>
      <p:stSnd>
        <p:snd r:embed="rId13" name="chimes.wav"/>
      </p:stSnd>
    </p:sndAc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PowerPoint_Presentation1.pptx"/><Relationship Id="rId5" Type="http://schemas.openxmlformats.org/officeDocument/2006/relationships/oleObject" Target="../embeddings/oleObject1.bin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620688"/>
            <a:ext cx="8229600" cy="1512168"/>
          </a:xfrm>
        </p:spPr>
        <p:txBody>
          <a:bodyPr>
            <a:normAutofit/>
          </a:bodyPr>
          <a:lstStyle/>
          <a:p>
            <a:r>
              <a:rPr lang="sr-Cyrl-RS" sz="4400" dirty="0" smtClean="0"/>
              <a:t>Сазнали на семинару и применили у пракси</a:t>
            </a:r>
            <a:endParaRPr lang="en-GB" sz="44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2761598"/>
          </a:xfrm>
        </p:spPr>
        <p:txBody>
          <a:bodyPr>
            <a:normAutofit fontScale="92500" lnSpcReduction="10000"/>
          </a:bodyPr>
          <a:lstStyle/>
          <a:p>
            <a:endParaRPr lang="sr-Cyrl-RS" dirty="0" smtClean="0"/>
          </a:p>
          <a:p>
            <a:endParaRPr lang="sr-Cyrl-RS" dirty="0"/>
          </a:p>
          <a:p>
            <a:endParaRPr lang="sr-Cyrl-RS" dirty="0" smtClean="0"/>
          </a:p>
          <a:p>
            <a:endParaRPr lang="sr-Cyrl-RS" dirty="0"/>
          </a:p>
          <a:p>
            <a:endParaRPr lang="sr-Cyrl-RS" dirty="0" smtClean="0"/>
          </a:p>
          <a:p>
            <a:r>
              <a:rPr lang="sr-Cyrl-RS" dirty="0" smtClean="0"/>
              <a:t>2013/2014. Београд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988840"/>
            <a:ext cx="4788024" cy="35910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75615338"/>
      </p:ext>
    </p:extLst>
  </p:cSld>
  <p:clrMapOvr>
    <a:masterClrMapping/>
  </p:clrMapOvr>
  <p:transition spd="slow"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algn="l"/>
            <a:r>
              <a:rPr lang="en-GB" dirty="0"/>
              <a:t>Евалуација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196752"/>
            <a:ext cx="4038600" cy="3484984"/>
          </a:xfrm>
          <a:ln w="3175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sr-Cyrl-RS" dirty="0"/>
              <a:t>Р</a:t>
            </a:r>
            <a:r>
              <a:rPr lang="en-GB" dirty="0" smtClean="0"/>
              <a:t>одитељи </a:t>
            </a:r>
            <a:r>
              <a:rPr lang="en-GB" dirty="0"/>
              <a:t>пишу на </a:t>
            </a:r>
            <a:r>
              <a:rPr lang="en-GB" dirty="0" smtClean="0"/>
              <a:t>папирима</a:t>
            </a:r>
            <a:endParaRPr lang="en-GB" dirty="0"/>
          </a:p>
          <a:p>
            <a:pPr lvl="0"/>
            <a:r>
              <a:rPr lang="en-GB" dirty="0"/>
              <a:t>3 ствари које сам научила</a:t>
            </a:r>
          </a:p>
          <a:p>
            <a:pPr lvl="0"/>
            <a:r>
              <a:rPr lang="en-GB" dirty="0"/>
              <a:t>2 ствари које ћу поделити са другима</a:t>
            </a:r>
          </a:p>
          <a:p>
            <a:pPr lvl="0"/>
            <a:r>
              <a:rPr lang="en-GB" dirty="0"/>
              <a:t>1 ствар коју ћу одмах учинити</a:t>
            </a:r>
          </a:p>
          <a:p>
            <a:pPr marL="137160" indent="0">
              <a:buNone/>
            </a:pP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60649"/>
            <a:ext cx="2295402" cy="3364838"/>
          </a:xfrm>
          <a:ln w="317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636912"/>
            <a:ext cx="2637034" cy="387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010574"/>
      </p:ext>
    </p:extLst>
  </p:cSld>
  <p:clrMapOvr>
    <a:masterClrMapping/>
  </p:clrMapOvr>
  <p:transition spd="slow"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effectLst/>
              </a:rPr>
              <a:t>Мисао за крај 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3456384"/>
          </a:xfrm>
        </p:spPr>
        <p:txBody>
          <a:bodyPr/>
          <a:lstStyle/>
          <a:p>
            <a:r>
              <a:rPr lang="sr-Cyrl-RS" dirty="0" smtClean="0"/>
              <a:t>„Не гледај на дете као на неки драгуљ, већ се потруди да оно то постане“- Шекспир </a:t>
            </a:r>
          </a:p>
          <a:p>
            <a:r>
              <a:rPr lang="sr-Cyrl-RS" dirty="0" smtClean="0"/>
              <a:t>„Паметни родитељи допустају својој деци да понекад и погреше“- Махатма Ганди</a:t>
            </a:r>
          </a:p>
          <a:p>
            <a:r>
              <a:rPr lang="sr-Cyrl-RS" dirty="0" smtClean="0"/>
              <a:t>„Ако решите све проблеме своје деце, она неће имати других проблема сем Вас:“-Душко Радовић</a:t>
            </a:r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2709707360"/>
      </p:ext>
    </p:extLst>
  </p:cSld>
  <p:clrMapOvr>
    <a:masterClrMapping/>
  </p:clrMapOvr>
  <p:transition spd="slow"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422030" y="692696"/>
            <a:ext cx="8229600" cy="1152128"/>
          </a:xfrm>
        </p:spPr>
        <p:txBody>
          <a:bodyPr>
            <a:noAutofit/>
          </a:bodyPr>
          <a:lstStyle/>
          <a:p>
            <a:r>
              <a:rPr lang="sr-Cyrl-RS" sz="2000" dirty="0" smtClean="0"/>
              <a:t>Вуловић Биљана</a:t>
            </a:r>
            <a:br>
              <a:rPr lang="sr-Cyrl-RS" sz="2000" dirty="0" smtClean="0"/>
            </a:br>
            <a:r>
              <a:rPr lang="sr-Cyrl-RS" sz="2000" dirty="0" smtClean="0"/>
              <a:t>Основна школа „Свети Сава“, Топоница</a:t>
            </a:r>
            <a:br>
              <a:rPr lang="sr-Cyrl-RS" sz="2000" dirty="0" smtClean="0"/>
            </a:br>
            <a:r>
              <a:rPr lang="sr-Cyrl-RS" sz="2000" dirty="0" smtClean="0"/>
              <a:t>Издвојено одељење у </a:t>
            </a:r>
            <a:r>
              <a:rPr lang="sr-Cyrl-RS" sz="2000" dirty="0" smtClean="0"/>
              <a:t>Барама</a:t>
            </a:r>
            <a:br>
              <a:rPr lang="sr-Cyrl-RS" sz="2000" dirty="0" smtClean="0"/>
            </a:br>
            <a:r>
              <a:rPr lang="sr-Cyrl-RS" sz="2000" dirty="0" smtClean="0"/>
              <a:t>Лектор: симовић слађана, професор српског језика и књижевности</a:t>
            </a:r>
            <a:endParaRPr lang="en-GB" sz="200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371600" y="1916832"/>
            <a:ext cx="6400800" cy="576064"/>
          </a:xfrm>
        </p:spPr>
        <p:txBody>
          <a:bodyPr/>
          <a:lstStyle/>
          <a:p>
            <a:r>
              <a:rPr lang="sr-Latn-RS" dirty="0"/>
              <a:t>v</a:t>
            </a:r>
            <a:r>
              <a:rPr lang="sr-Latn-RS" dirty="0" smtClean="0"/>
              <a:t>ulovic.biljana </a:t>
            </a:r>
            <a:r>
              <a:rPr lang="sr-Latn-RS" dirty="0" smtClean="0"/>
              <a:t>07@gmail.com</a:t>
            </a:r>
            <a:endParaRPr lang="sr-Cyrl-RS" dirty="0" smtClean="0"/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164288"/>
            <a:ext cx="3147814" cy="41970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1047567"/>
      </p:ext>
    </p:extLst>
  </p:cSld>
  <p:clrMapOvr>
    <a:masterClrMapping/>
  </p:clrMapOvr>
  <p:transition spd="slow"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2376264"/>
          </a:xfrm>
        </p:spPr>
        <p:txBody>
          <a:bodyPr>
            <a:normAutofit fontScale="90000"/>
          </a:bodyPr>
          <a:lstStyle/>
          <a:p>
            <a:r>
              <a:rPr lang="sr-Cyrl-RS" sz="2700" dirty="0" smtClean="0"/>
              <a:t/>
            </a:r>
            <a:br>
              <a:rPr lang="sr-Cyrl-RS" sz="2700" dirty="0" smtClean="0"/>
            </a:br>
            <a:r>
              <a:rPr lang="sr-Cyrl-RS" sz="2700" dirty="0"/>
              <a:t/>
            </a:r>
            <a:br>
              <a:rPr lang="sr-Cyrl-RS" sz="2700" dirty="0"/>
            </a:br>
            <a:r>
              <a:rPr lang="sr-Cyrl-RS" sz="2700" dirty="0" smtClean="0"/>
              <a:t>„</a:t>
            </a:r>
            <a:r>
              <a:rPr lang="sr-Cyrl-RS" sz="2700" dirty="0"/>
              <a:t>Како радити са </a:t>
            </a:r>
            <a:r>
              <a:rPr lang="sr-Cyrl-RS" sz="2700" dirty="0" smtClean="0"/>
              <a:t>родитељима“-програм бр.128 у Каталогу сталног стручног усавршавања наставника, васпитача и стручних сарадника за школску 2012/13. и 2013/14. годину –аутори Драгана Оцокољић и Гордана Поповић –Божанић</a:t>
            </a:r>
            <a:br>
              <a:rPr lang="sr-Cyrl-RS" sz="2700" dirty="0" smtClean="0"/>
            </a:br>
            <a:r>
              <a:rPr lang="sr-Cyrl-RS" sz="2700" dirty="0" smtClean="0"/>
              <a:t>Компетенције К4</a:t>
            </a:r>
            <a:br>
              <a:rPr lang="sr-Cyrl-RS" sz="2700" dirty="0" smtClean="0"/>
            </a:br>
            <a:r>
              <a:rPr lang="sr-Cyrl-RS" sz="2700" dirty="0" smtClean="0"/>
              <a:t>Приоритети 7</a:t>
            </a:r>
            <a:br>
              <a:rPr lang="sr-Cyrl-RS" sz="2700" dirty="0" smtClean="0"/>
            </a:br>
            <a:r>
              <a:rPr lang="en-GB" sz="4400" dirty="0"/>
              <a:t/>
            </a:r>
            <a:br>
              <a:rPr lang="en-GB" sz="4400" dirty="0"/>
            </a:b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3212976"/>
            <a:ext cx="4038600" cy="2913187"/>
          </a:xfrm>
          <a:ln w="31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2000" dirty="0" smtClean="0"/>
              <a:t>ОПШТИ ЦИЉЕВИ:</a:t>
            </a:r>
          </a:p>
          <a:p>
            <a:r>
              <a:rPr lang="ru-RU" sz="2000" dirty="0" smtClean="0"/>
              <a:t>Креирање </a:t>
            </a:r>
            <a:r>
              <a:rPr lang="ru-RU" sz="2000" dirty="0"/>
              <a:t>конструктивнијег и ефективнијег рада на родитељским састанцима; Развијање и неговање културе учења и унапређивање родитељских компетенција</a:t>
            </a:r>
            <a:endParaRPr lang="en-GB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3212976"/>
            <a:ext cx="4038600" cy="2913187"/>
          </a:xfrm>
          <a:ln w="31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sr-Cyrl-RS" sz="2000" dirty="0" smtClean="0"/>
              <a:t>СПЕЦИФИЧНИ ЦИЉЕВИ</a:t>
            </a:r>
          </a:p>
          <a:p>
            <a:r>
              <a:rPr lang="ru-RU" sz="2000" dirty="0"/>
              <a:t>Подизање педагошке културе родитеља; Квалитетнија и конструктивнија комуникација; Усклађивање васпитних утицаја породице и школе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412682890"/>
      </p:ext>
    </p:extLst>
  </p:cSld>
  <p:clrMapOvr>
    <a:masterClrMapping/>
  </p:clrMapOvr>
  <p:transition spd="slow"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/>
              <a:t/>
            </a:r>
            <a:br>
              <a:rPr lang="sr-Cyrl-RS" sz="2400" dirty="0"/>
            </a:b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/>
              <a:t/>
            </a:r>
            <a:br>
              <a:rPr lang="sr-Cyrl-RS" sz="2400" dirty="0"/>
            </a:b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 smtClean="0"/>
              <a:t>„</a:t>
            </a:r>
            <a:r>
              <a:rPr lang="sr-Cyrl-RS" sz="2400" dirty="0"/>
              <a:t>Почни од почетка – почетак је важан- подршка раном расту, развоју и учењу</a:t>
            </a:r>
            <a:r>
              <a:rPr lang="sr-Cyrl-RS" sz="2400" dirty="0" smtClean="0"/>
              <a:t>“</a:t>
            </a:r>
            <a:br>
              <a:rPr lang="sr-Cyrl-RS" sz="2400" dirty="0" smtClean="0"/>
            </a:br>
            <a:r>
              <a:rPr lang="sr-Cyrl-RS" sz="2400" dirty="0" smtClean="0"/>
              <a:t>-</a:t>
            </a:r>
            <a:r>
              <a:rPr lang="sr-Cyrl-RS" sz="2400" dirty="0"/>
              <a:t>програм  бр. 607 у Каталогу сталног стручног усавршавања наставника, васпитача и стручних сарадника за школску 2012/13. и 2013/14. </a:t>
            </a:r>
            <a:r>
              <a:rPr lang="sr-Cyrl-RS" sz="2400" dirty="0" smtClean="0"/>
              <a:t>годину- аутори Олга Лакићевић, зорица Трикић, Драгана Коруга</a:t>
            </a:r>
            <a:br>
              <a:rPr lang="sr-Cyrl-RS" sz="2400" dirty="0" smtClean="0"/>
            </a:br>
            <a:r>
              <a:rPr lang="sr-Cyrl-RS" sz="2400" dirty="0" smtClean="0"/>
              <a:t>Компетенције К1</a:t>
            </a:r>
            <a:br>
              <a:rPr lang="sr-Cyrl-RS" sz="2400" dirty="0" smtClean="0"/>
            </a:br>
            <a:r>
              <a:rPr lang="sr-Cyrl-RS" sz="2400" dirty="0" smtClean="0"/>
              <a:t>Приоритети 3,7</a:t>
            </a:r>
            <a:br>
              <a:rPr lang="sr-Cyrl-RS" sz="2400" dirty="0" smtClean="0"/>
            </a:br>
            <a:r>
              <a:rPr lang="en-GB" sz="2400" dirty="0"/>
              <a:t/>
            </a:r>
            <a:br>
              <a:rPr lang="en-GB" sz="2400" dirty="0"/>
            </a:b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573016"/>
            <a:ext cx="4038600" cy="2553147"/>
          </a:xfrm>
          <a:ln w="31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sr-Cyrl-RS" sz="2000" dirty="0" smtClean="0"/>
              <a:t>Општи циљеви:</a:t>
            </a:r>
          </a:p>
          <a:p>
            <a:pPr marL="137160" indent="0">
              <a:buNone/>
            </a:pPr>
            <a:r>
              <a:rPr lang="ru-RU" sz="2000" dirty="0" smtClean="0"/>
              <a:t>Препознавање </a:t>
            </a:r>
            <a:r>
              <a:rPr lang="ru-RU" sz="2000" dirty="0"/>
              <a:t>специфичних васпитних и образовних потреба деце и породица и прилагођавање програмске понуде установе тим потребама</a:t>
            </a:r>
            <a:endParaRPr lang="en-GB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501008"/>
            <a:ext cx="4038600" cy="2625155"/>
          </a:xfrm>
          <a:ln w="31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sr-Cyrl-RS" sz="2000" dirty="0" smtClean="0"/>
              <a:t>Специфични циљеви: </a:t>
            </a:r>
            <a:r>
              <a:rPr lang="ru-RU" sz="2000" dirty="0" smtClean="0"/>
              <a:t>Овладавање </a:t>
            </a:r>
            <a:r>
              <a:rPr lang="ru-RU" sz="2000" dirty="0"/>
              <a:t>знањима о важности раног развоја и учења, вештинама креирања посебних/специјализованих програма који прате потребе деце раног узраста и породица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986000190"/>
      </p:ext>
    </p:extLst>
  </p:cSld>
  <p:clrMapOvr>
    <a:masterClrMapping/>
  </p:clrMapOvr>
  <p:transition spd="slow"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z="4000" dirty="0" smtClean="0"/>
              <a:t>Тематски родитељски састанак</a:t>
            </a:r>
            <a:br>
              <a:rPr lang="sr-Cyrl-RS" sz="4000" dirty="0" smtClean="0"/>
            </a:br>
            <a:r>
              <a:rPr lang="sr-Cyrl-RS" sz="4000" dirty="0" smtClean="0"/>
              <a:t>„ПОДРШКА УЧЕНИЦИМА“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332856"/>
          </a:xfrm>
          <a:ln w="3175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sr-Cyrl-RS" dirty="0" smtClean="0"/>
              <a:t>Циљ:Проширити </a:t>
            </a:r>
            <a:r>
              <a:rPr lang="sr-Cyrl-RS" dirty="0"/>
              <a:t>сарадњу са родитељима. Упознати родитеље са некима од многобројних начина</a:t>
            </a:r>
            <a:r>
              <a:rPr lang="en-GB" dirty="0"/>
              <a:t> како могу помоћи деци у учењу и раду домаћих задатака, како код деце градити одговорност.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356992"/>
            <a:ext cx="4427984" cy="33209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83586010"/>
      </p:ext>
    </p:extLst>
  </p:cSld>
  <p:clrMapOvr>
    <a:masterClrMapping/>
  </p:clrMapOvr>
  <p:transition spd="slow"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RS" sz="2400" dirty="0" smtClean="0"/>
              <a:t>Након добродошлице, упознавања са активностима и поделе у групе, уследила је активност „Представљање родитеља“</a:t>
            </a:r>
            <a:endParaRPr lang="en-GB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7544" y="1700808"/>
            <a:ext cx="4834880" cy="4785395"/>
          </a:xfrm>
          <a:ln w="3175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sr-Cyrl-RS" sz="1800" dirty="0" smtClean="0">
                <a:latin typeface="Arial" pitchFamily="34" charset="0"/>
                <a:cs typeface="Arial" pitchFamily="34" charset="0"/>
              </a:rPr>
              <a:t>Представљање родитеља: Техника „Интервју у 3 корака“</a:t>
            </a:r>
          </a:p>
          <a:p>
            <a:pPr marL="137160" indent="0">
              <a:buNone/>
            </a:pPr>
            <a:r>
              <a:rPr lang="sr-Cyrl-CS" sz="1800" dirty="0" smtClean="0">
                <a:latin typeface="Arial" pitchFamily="34" charset="0"/>
                <a:cs typeface="Arial" pitchFamily="34" charset="0"/>
              </a:rPr>
              <a:t>Ова </a:t>
            </a:r>
            <a:r>
              <a:rPr lang="sr-Cyrl-CS" sz="1800" dirty="0">
                <a:latin typeface="Arial" pitchFamily="34" charset="0"/>
                <a:cs typeface="Arial" pitchFamily="34" charset="0"/>
              </a:rPr>
              <a:t>тимска активност може се користити за размену информација. Процес се одвија у три корака:</a:t>
            </a:r>
            <a:endParaRPr lang="en-GB" sz="1800" dirty="0">
              <a:latin typeface="Arial" pitchFamily="34" charset="0"/>
              <a:cs typeface="Arial" pitchFamily="34" charset="0"/>
            </a:endParaRPr>
          </a:p>
          <a:p>
            <a:pPr marL="137160" indent="0">
              <a:buNone/>
            </a:pPr>
            <a:r>
              <a:rPr lang="sr-Cyrl-CS" sz="1800" dirty="0">
                <a:latin typeface="Arial" pitchFamily="34" charset="0"/>
                <a:cs typeface="Arial" pitchFamily="34" charset="0"/>
              </a:rPr>
              <a:t>1.Учесници мањих група се поделе у парове, брзо. Договоре се ко ће постављати питања ( интервјуер ),а ко ће одговарати на питања ( интервјуисани).</a:t>
            </a:r>
            <a:endParaRPr lang="en-GB" sz="1800" dirty="0">
              <a:latin typeface="Arial" pitchFamily="34" charset="0"/>
              <a:cs typeface="Arial" pitchFamily="34" charset="0"/>
            </a:endParaRPr>
          </a:p>
          <a:p>
            <a:pPr marL="137160" indent="0">
              <a:buNone/>
            </a:pPr>
            <a:r>
              <a:rPr lang="sr-Cyrl-CS" sz="1800" dirty="0">
                <a:latin typeface="Arial" pitchFamily="34" charset="0"/>
                <a:cs typeface="Arial" pitchFamily="34" charset="0"/>
              </a:rPr>
              <a:t>2.Када заврше интервјуисање учесници замене улоге.</a:t>
            </a:r>
            <a:endParaRPr lang="en-GB" sz="1800" dirty="0">
              <a:latin typeface="Arial" pitchFamily="34" charset="0"/>
              <a:cs typeface="Arial" pitchFamily="34" charset="0"/>
            </a:endParaRPr>
          </a:p>
          <a:p>
            <a:pPr marL="137160" indent="0">
              <a:buNone/>
            </a:pPr>
            <a:r>
              <a:rPr lang="sr-Cyrl-CS" sz="1800" dirty="0">
                <a:latin typeface="Arial" pitchFamily="34" charset="0"/>
                <a:cs typeface="Arial" pitchFamily="34" charset="0"/>
              </a:rPr>
              <a:t>3.На крају учесници извештавају све присутне</a:t>
            </a:r>
            <a:r>
              <a:rPr lang="sr-Cyrl-CS" sz="1800" dirty="0" smtClean="0">
                <a:latin typeface="Arial" pitchFamily="34" charset="0"/>
                <a:cs typeface="Arial" pitchFamily="34" charset="0"/>
              </a:rPr>
              <a:t>....</a:t>
            </a:r>
          </a:p>
          <a:p>
            <a:pPr marL="137160" indent="0">
              <a:buNone/>
            </a:pPr>
            <a:r>
              <a:rPr lang="sr-Cyrl-CS" sz="1800" dirty="0" smtClean="0">
                <a:latin typeface="Arial" pitchFamily="34" charset="0"/>
                <a:cs typeface="Arial" pitchFamily="34" charset="0"/>
              </a:rPr>
              <a:t>Питање на које одговарају:</a:t>
            </a:r>
            <a:endParaRPr lang="en-GB" sz="1800" dirty="0">
              <a:latin typeface="Arial" pitchFamily="34" charset="0"/>
              <a:cs typeface="Arial" pitchFamily="34" charset="0"/>
            </a:endParaRPr>
          </a:p>
          <a:p>
            <a:pPr marL="137160" indent="0">
              <a:buNone/>
            </a:pPr>
            <a:r>
              <a:rPr lang="sr-Cyrl-RS" sz="1800" b="1" dirty="0" smtClean="0">
                <a:latin typeface="Arial" pitchFamily="34" charset="0"/>
                <a:cs typeface="Arial" pitchFamily="34" charset="0"/>
              </a:rPr>
              <a:t>Шта очекујете од учитеља у првом циклусу образовања и васпитања?</a:t>
            </a:r>
            <a:endParaRPr lang="sr-Cyrl-RS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556792"/>
            <a:ext cx="4038600" cy="3028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365104"/>
            <a:ext cx="4572000" cy="22897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87568077"/>
      </p:ext>
    </p:extLst>
  </p:cSld>
  <p:clrMapOvr>
    <a:masterClrMapping/>
  </p:clrMapOvr>
  <p:transition spd="slow"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Како помоћи детету у учењу?</a:t>
            </a:r>
            <a:br>
              <a:rPr lang="sr-Cyrl-RS" dirty="0" smtClean="0"/>
            </a:br>
            <a:r>
              <a:rPr lang="sr-Cyrl-RS" dirty="0" smtClean="0"/>
              <a:t>ИНСЕРТ-техника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92500" lnSpcReduction="10000"/>
          </a:bodyPr>
          <a:lstStyle/>
          <a:p>
            <a:pPr marL="137160" indent="0">
              <a:buNone/>
            </a:pPr>
            <a:r>
              <a:rPr lang="sr-Cyrl-CS" dirty="0" smtClean="0">
                <a:latin typeface="Arial" pitchFamily="34" charset="0"/>
                <a:cs typeface="Arial" pitchFamily="34" charset="0"/>
              </a:rPr>
              <a:t>Читање </a:t>
            </a:r>
            <a:r>
              <a:rPr lang="sr-Cyrl-CS" dirty="0">
                <a:latin typeface="Arial" pitchFamily="34" charset="0"/>
                <a:cs typeface="Arial" pitchFamily="34" charset="0"/>
              </a:rPr>
              <a:t>текста и обележавање –индивидуално-(знао сам, нисам знао, нејасно);</a:t>
            </a:r>
            <a:endParaRPr lang="en-GB" dirty="0">
              <a:latin typeface="Arial" pitchFamily="34" charset="0"/>
              <a:cs typeface="Arial" pitchFamily="34" charset="0"/>
            </a:endParaRPr>
          </a:p>
          <a:p>
            <a:pPr marL="137160" indent="0">
              <a:buNone/>
            </a:pPr>
            <a:r>
              <a:rPr lang="sr-Cyrl-CS" dirty="0">
                <a:latin typeface="Arial" pitchFamily="34" charset="0"/>
                <a:cs typeface="Arial" pitchFamily="34" charset="0"/>
              </a:rPr>
              <a:t>-Попуњавање табеле:</a:t>
            </a:r>
            <a:endParaRPr lang="en-GB" dirty="0">
              <a:latin typeface="Arial" pitchFamily="34" charset="0"/>
              <a:cs typeface="Arial" pitchFamily="34" charset="0"/>
            </a:endParaRPr>
          </a:p>
          <a:p>
            <a:pPr marL="137160" indent="0">
              <a:buNone/>
            </a:pPr>
            <a:endParaRPr lang="sr-Cyrl-CS" dirty="0" smtClean="0">
              <a:latin typeface="Arial" pitchFamily="34" charset="0"/>
              <a:cs typeface="Arial" pitchFamily="34" charset="0"/>
            </a:endParaRPr>
          </a:p>
          <a:p>
            <a:pPr marL="137160" indent="0">
              <a:buNone/>
            </a:pPr>
            <a:endParaRPr lang="sr-Cyrl-CS" dirty="0">
              <a:latin typeface="Arial" pitchFamily="34" charset="0"/>
              <a:cs typeface="Arial" pitchFamily="34" charset="0"/>
            </a:endParaRPr>
          </a:p>
          <a:p>
            <a:pPr marL="137160" indent="0">
              <a:buNone/>
            </a:pPr>
            <a:endParaRPr lang="sr-Cyrl-CS" dirty="0" smtClean="0">
              <a:latin typeface="Arial" pitchFamily="34" charset="0"/>
              <a:cs typeface="Arial" pitchFamily="34" charset="0"/>
            </a:endParaRPr>
          </a:p>
          <a:p>
            <a:pPr marL="137160" indent="0">
              <a:buNone/>
            </a:pPr>
            <a:r>
              <a:rPr lang="sr-Cyrl-CS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sr-Cyrl-CS" dirty="0">
                <a:latin typeface="Arial" pitchFamily="34" charset="0"/>
                <a:cs typeface="Arial" pitchFamily="34" charset="0"/>
              </a:rPr>
              <a:t>Чланови групе између себе разговарају о нејасном, разговор и између група;</a:t>
            </a:r>
            <a:endParaRPr lang="en-GB" dirty="0">
              <a:latin typeface="Arial" pitchFamily="34" charset="0"/>
              <a:cs typeface="Arial" pitchFamily="34" charset="0"/>
            </a:endParaRPr>
          </a:p>
          <a:p>
            <a:pPr marL="137160" indent="0">
              <a:buNone/>
            </a:pP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72648608"/>
              </p:ext>
            </p:extLst>
          </p:nvPr>
        </p:nvGraphicFramePr>
        <p:xfrm>
          <a:off x="467544" y="3573016"/>
          <a:ext cx="4038600" cy="7543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6200"/>
                <a:gridCol w="1346200"/>
                <a:gridCol w="1346200"/>
              </a:tblGrid>
              <a:tr h="3330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Cyrl-CS" sz="1100" dirty="0" smtClean="0">
                          <a:effectLst/>
                        </a:rPr>
                        <a:t>Знао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Cyrl-CS" sz="1100" dirty="0" smtClean="0">
                          <a:effectLst/>
                        </a:rPr>
                        <a:t> </a:t>
                      </a:r>
                      <a:r>
                        <a:rPr lang="sr-Cyrl-CS" sz="1100" dirty="0">
                          <a:effectLst/>
                        </a:rPr>
                        <a:t>сам</a:t>
                      </a:r>
                      <a:endParaRPr lang="en-GB" sz="110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0103" marR="601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Cyrl-CS" sz="1100" dirty="0">
                          <a:effectLst/>
                        </a:rPr>
                        <a:t>Нисам знао</a:t>
                      </a:r>
                      <a:endParaRPr lang="en-GB" sz="110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0103" marR="601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Cyrl-CS" sz="1100">
                          <a:effectLst/>
                        </a:rPr>
                        <a:t>Нејасно</a:t>
                      </a:r>
                      <a:endParaRPr lang="en-GB" sz="110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0103" marR="60103" marT="0" marB="0"/>
                </a:tc>
              </a:tr>
              <a:tr h="24041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Cyrl-CS" sz="110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0103" marR="601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Cyrl-CS" sz="110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0103" marR="601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Cyrl-CS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0103" marR="60103" marT="0" marB="0"/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320265"/>
            <a:ext cx="3629775" cy="27223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454" y="3789040"/>
            <a:ext cx="3866467" cy="2899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66833890"/>
      </p:ext>
    </p:extLst>
  </p:cSld>
  <p:clrMapOvr>
    <a:masterClrMapping/>
  </p:clrMapOvr>
  <p:transition spd="slow"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„РУКА ПОМОЋИ“- Како помоћи учитељу ?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2404864"/>
          </a:xfrm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en-GB" sz="2400" dirty="0" smtClean="0"/>
              <a:t>На </a:t>
            </a:r>
            <a:r>
              <a:rPr lang="en-GB" sz="2400" dirty="0"/>
              <a:t>папиру исцртати обрис своје руке. У сваки прст обриса нацртане руке написати по једну </a:t>
            </a:r>
            <a:r>
              <a:rPr lang="en-GB" sz="2400" dirty="0" smtClean="0"/>
              <a:t>замисао</a:t>
            </a:r>
            <a:r>
              <a:rPr lang="sr-Cyrl-RS" sz="2400" dirty="0" smtClean="0"/>
              <a:t> како помоћи учитељу</a:t>
            </a:r>
            <a:r>
              <a:rPr lang="sr-Cyrl-RS" sz="2400" dirty="0"/>
              <a:t>.</a:t>
            </a:r>
            <a:endParaRPr lang="en-GB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091880"/>
            <a:ext cx="3744416" cy="28083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124672"/>
            <a:ext cx="3611893" cy="27089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853271"/>
            <a:ext cx="2726804" cy="33662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47789862"/>
      </p:ext>
    </p:extLst>
  </p:cSld>
  <p:clrMapOvr>
    <a:masterClrMapping/>
  </p:clrMapOvr>
  <p:transition spd="slow"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ffectLst/>
              </a:rPr>
              <a:t>„ВРЕМЕ ЈЕ ЗА ОЦЕНЕ</a:t>
            </a:r>
            <a:r>
              <a:rPr lang="en-GB" dirty="0" smtClean="0">
                <a:effectLst/>
              </a:rPr>
              <a:t>“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5184576"/>
          </a:xfrm>
          <a:ln w="3175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sr-Cyrl-RS" sz="1800" dirty="0" smtClean="0"/>
              <a:t>Какве су оцене родитељи очекивали од Вас?</a:t>
            </a:r>
          </a:p>
          <a:p>
            <a:pPr marL="137160" indent="0">
              <a:buNone/>
            </a:pPr>
            <a:r>
              <a:rPr lang="sr-Cyrl-RS" sz="1800" dirty="0" smtClean="0"/>
              <a:t>Шта очекујете од свог детета?</a:t>
            </a:r>
          </a:p>
          <a:p>
            <a:pPr marL="137160" indent="0">
              <a:buNone/>
            </a:pPr>
            <a:r>
              <a:rPr lang="sr-Cyrl-RS" sz="1800" dirty="0" smtClean="0"/>
              <a:t>Како сте желели да се према Вама односе Ваши родитељи када сте добили слабу оцену?</a:t>
            </a:r>
          </a:p>
          <a:p>
            <a:pPr marL="137160" indent="0">
              <a:buNone/>
            </a:pPr>
            <a:r>
              <a:rPr lang="sr-Cyrl-RS" sz="1800" dirty="0" smtClean="0"/>
              <a:t>Знате ли какво понашање очекује од Вас Ваше дете када добије слабу оцену?</a:t>
            </a:r>
          </a:p>
          <a:p>
            <a:pPr marL="137160" indent="0">
              <a:buNone/>
            </a:pPr>
            <a:r>
              <a:rPr lang="sr-Cyrl-RS" sz="1800" dirty="0" smtClean="0"/>
              <a:t>Јесте ли га некада упитали?</a:t>
            </a:r>
          </a:p>
          <a:p>
            <a:pPr marL="137160" indent="0">
              <a:buNone/>
            </a:pPr>
            <a:r>
              <a:rPr lang="sr-Cyrl-RS" sz="1800" b="1" dirty="0" smtClean="0"/>
              <a:t>Техника „Венов дијаграм“ се састоји од два или више преклопљена круга са заједничким простором у средини.Може се користити за представљање супротстављених идеја или да би се показало како се оне преклапају, које су им заједничке црте, идеје.</a:t>
            </a:r>
            <a:endParaRPr lang="sr-Cyrl-RS" sz="18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412776"/>
            <a:ext cx="4038600" cy="3028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365104"/>
            <a:ext cx="3059832" cy="22948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38069053"/>
      </p:ext>
    </p:extLst>
  </p:cSld>
  <p:clrMapOvr>
    <a:masterClrMapping/>
  </p:clrMapOvr>
  <p:transition spd="slow"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effectLst/>
              </a:rPr>
              <a:t>Како </a:t>
            </a:r>
            <a:r>
              <a:rPr lang="sr-Cyrl-RS" dirty="0" smtClean="0">
                <a:effectLst/>
              </a:rPr>
              <a:t>бих желео да се према мени понашају родитељи када добијем лошу оцену? </a:t>
            </a:r>
            <a:endParaRPr lang="sr-Cyrl-R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2476872"/>
          </a:xfrm>
          <a:ln w="3175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137160" indent="0">
              <a:buNone/>
            </a:pPr>
            <a:r>
              <a:rPr lang="sr-Cyrl-RS" dirty="0"/>
              <a:t>П</a:t>
            </a:r>
            <a:r>
              <a:rPr lang="en-GB" dirty="0" smtClean="0"/>
              <a:t>резентације </a:t>
            </a:r>
            <a:r>
              <a:rPr lang="en-GB" dirty="0"/>
              <a:t>дечјих одговора,унапред припремљени- анонимни, родитељи ће покушати да открију  одговор свог </a:t>
            </a:r>
            <a:r>
              <a:rPr lang="en-GB" dirty="0" smtClean="0"/>
              <a:t>детета</a:t>
            </a:r>
            <a:r>
              <a:rPr lang="sr-Cyrl-RS" dirty="0"/>
              <a:t>.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804998"/>
            <a:ext cx="4038600" cy="3028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loud Callout 5"/>
          <p:cNvSpPr/>
          <p:nvPr/>
        </p:nvSpPr>
        <p:spPr>
          <a:xfrm>
            <a:off x="6588224" y="1124744"/>
            <a:ext cx="2232248" cy="158417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Презентаци-је дечјих одговора</a:t>
            </a:r>
            <a:endParaRPr lang="en-GB" dirty="0"/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4568113"/>
              </p:ext>
            </p:extLst>
          </p:nvPr>
        </p:nvGraphicFramePr>
        <p:xfrm>
          <a:off x="6444208" y="3284984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Presentation" showAsIcon="1" r:id="rId6" imgW="914400" imgH="771480" progId="PowerPoint.Show.12">
                  <p:embed/>
                </p:oleObj>
              </mc:Choice>
              <mc:Fallback>
                <p:oleObj name="Presentation" showAsIcon="1" r:id="rId6" imgW="914400" imgH="77148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444208" y="3284984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6868163"/>
      </p:ext>
    </p:extLst>
  </p:cSld>
  <p:clrMapOvr>
    <a:masterClrMapping/>
  </p:clrMapOvr>
  <p:transition spd="slow">
    <p:pull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127</TotalTime>
  <Words>513</Words>
  <Application>Microsoft Office PowerPoint</Application>
  <PresentationFormat>On-screen Show (4:3)</PresentationFormat>
  <Paragraphs>63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Apex</vt:lpstr>
      <vt:lpstr>Presentation</vt:lpstr>
      <vt:lpstr>Сазнали на семинару и применили у пракси</vt:lpstr>
      <vt:lpstr>  „Како радити са родитељима“-програм бр.128 у Каталогу сталног стручног усавршавања наставника, васпитача и стручних сарадника за школску 2012/13. и 2013/14. годину –аутори Драгана Оцокољић и Гордана Поповић –Божанић Компетенције К4 Приоритети 7  </vt:lpstr>
      <vt:lpstr>       „Почни од почетка – почетак је важан- подршка раном расту, развоју и учењу“ -програм  бр. 607 у Каталогу сталног стручног усавршавања наставника, васпитача и стручних сарадника за школску 2012/13. и 2013/14. годину- аутори Олга Лакићевић, зорица Трикић, Драгана Коруга Компетенције К1 Приоритети 3,7  </vt:lpstr>
      <vt:lpstr>Тематски родитељски састанак „ПОДРШКА УЧЕНИЦИМА“</vt:lpstr>
      <vt:lpstr>Након добродошлице, упознавања са активностима и поделе у групе, уследила је активност „Представљање родитеља“</vt:lpstr>
      <vt:lpstr>Како помоћи детету у учењу? ИНСЕРТ-техника</vt:lpstr>
      <vt:lpstr>„РУКА ПОМОЋИ“- Како помоћи учитељу ? </vt:lpstr>
      <vt:lpstr>„ВРЕМЕ ЈЕ ЗА ОЦЕНЕ“</vt:lpstr>
      <vt:lpstr>Како бих желео да се према мени понашају родитељи када добијем лошу оцену? </vt:lpstr>
      <vt:lpstr>Евалуација</vt:lpstr>
      <vt:lpstr>Мисао за крај </vt:lpstr>
      <vt:lpstr>Вуловић Биљана Основна школа „Свети Сава“, Топоница Издвојено одељење у Барама Лектор: симовић слађана, професор српског језика и књижевности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Сазнали на семинару и применили у пракси</dc:title>
  <dc:creator>User</dc:creator>
  <cp:lastModifiedBy>User</cp:lastModifiedBy>
  <cp:revision>20</cp:revision>
  <dcterms:created xsi:type="dcterms:W3CDTF">2014-09-21T16:38:47Z</dcterms:created>
  <dcterms:modified xsi:type="dcterms:W3CDTF">2014-10-13T15:07:44Z</dcterms:modified>
</cp:coreProperties>
</file>